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6365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836" y="495538"/>
            <a:ext cx="7883128" cy="4728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300"/>
              </a:lnSpc>
              <a:buNone/>
            </a:pPr>
            <a:r>
              <a:rPr lang="en-US" sz="74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Automatización del Proceso de Evaluación Psicométrica</a:t>
            </a:r>
            <a:endParaRPr lang="en-US" sz="7400" dirty="0"/>
          </a:p>
        </p:txBody>
      </p:sp>
      <p:sp>
        <p:nvSpPr>
          <p:cNvPr id="4" name="Text 1"/>
          <p:cNvSpPr/>
          <p:nvPr/>
        </p:nvSpPr>
        <p:spPr>
          <a:xfrm>
            <a:off x="6116836" y="5493901"/>
            <a:ext cx="788312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Instituto Superior Verbo Divino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116836" y="6146749"/>
            <a:ext cx="7883128" cy="30123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116836" y="6446996"/>
            <a:ext cx="2364224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Estudiante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116836" y="7012662"/>
            <a:ext cx="788312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Carisimo Carlos Orlando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116836" y="7503438"/>
            <a:ext cx="7883128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Fecha:</a:t>
            </a: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11 de noviembre de 2025</a:t>
            </a:r>
            <a:endParaRPr lang="en-US"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1165"/>
            <a:ext cx="651271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Resultados y Validación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1948934"/>
            <a:ext cx="2329815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alto</a:t>
            </a:r>
            <a:endParaRPr lang="en-US" sz="4700" dirty="0"/>
          </a:p>
        </p:txBody>
      </p:sp>
      <p:sp>
        <p:nvSpPr>
          <p:cNvPr id="5" name="Text 2"/>
          <p:cNvSpPr/>
          <p:nvPr/>
        </p:nvSpPr>
        <p:spPr>
          <a:xfrm>
            <a:off x="6280190" y="2833330"/>
            <a:ext cx="2329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Tiempo Anterior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280190" y="334148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Procesamiento manual de evaluaciones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1948934"/>
            <a:ext cx="2329815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optimo</a:t>
            </a:r>
            <a:endParaRPr lang="en-US" sz="4700" dirty="0"/>
          </a:p>
        </p:txBody>
      </p:sp>
      <p:sp>
        <p:nvSpPr>
          <p:cNvPr id="8" name="Text 5"/>
          <p:cNvSpPr/>
          <p:nvPr/>
        </p:nvSpPr>
        <p:spPr>
          <a:xfrm>
            <a:off x="8893493" y="2833330"/>
            <a:ext cx="2329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Tiempo Nuevo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8893493" y="334148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Automatización completa del sistema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1948934"/>
            <a:ext cx="2329815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100%</a:t>
            </a:r>
            <a:endParaRPr lang="en-US" sz="4700" dirty="0"/>
          </a:p>
        </p:txBody>
      </p:sp>
      <p:sp>
        <p:nvSpPr>
          <p:cNvPr id="11" name="Text 8"/>
          <p:cNvSpPr/>
          <p:nvPr/>
        </p:nvSpPr>
        <p:spPr>
          <a:xfrm>
            <a:off x="11506795" y="2833330"/>
            <a:ext cx="2329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Precisión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1506795" y="334148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Exactitud garantizada en todos los cálculos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4997172"/>
            <a:ext cx="2329815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✓</a:t>
            </a:r>
            <a:endParaRPr lang="en-US" sz="4700" dirty="0"/>
          </a:p>
        </p:txBody>
      </p:sp>
      <p:sp>
        <p:nvSpPr>
          <p:cNvPr id="14" name="Text 11"/>
          <p:cNvSpPr/>
          <p:nvPr/>
        </p:nvSpPr>
        <p:spPr>
          <a:xfrm>
            <a:off x="8893493" y="5881568"/>
            <a:ext cx="2329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Estabilidad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8893493" y="6389727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Facilidad de uso comprobada en pruebas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1871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Conclusión y Próximos Pasos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51055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 solución automatizada soluciona las limitaciones del método manual, mejorando significativamente la eficiencia y calidad de los informes psicométricos. El sistema es escalable, confiable y adaptable al entorno institucional.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217313"/>
            <a:ext cx="7556421" cy="2712244"/>
          </a:xfrm>
          <a:prstGeom prst="roundRect">
            <a:avLst>
              <a:gd name="adj" fmla="val 3513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37484" y="447460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Beneficios Clave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537484" y="4982766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Reducción de tiempo de procesamiento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37484" y="5424964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Precisión garantizada en cálculos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37484" y="5867162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Informes profesionales automáticos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537484" y="6309360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Escalabilidad futura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71847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442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Objetivo Principal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16884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Automatizar el procesamiento de resultados de evaluaciones psicométricas, transformando un proceso manual en Excel en una solución centralizada, rápida y precisa.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512701"/>
            <a:ext cx="3664744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37471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Problema Actual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514624" y="4255294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Proceso manual en Excel lento y propenso a errores humanos.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3512701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182" y="37471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Solución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0406182" y="425529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Aplicación única, confiable y accesible para todos los usuarios.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805249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4624" y="60396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Beneficio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6514624" y="654784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Centralización, rapidez y precisión en la generación de informes.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3442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Planteo del Problema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018842"/>
            <a:ext cx="4196358" cy="2111454"/>
          </a:xfrm>
          <a:prstGeom prst="roundRect">
            <a:avLst>
              <a:gd name="adj" fmla="val 6929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5018842"/>
            <a:ext cx="121920" cy="21114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52761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Carga Operativa Alta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142524" y="578429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Errores humanos frecuentes en cálculos manuales y procesamiento de datos.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5018842"/>
            <a:ext cx="4196358" cy="2111454"/>
          </a:xfrm>
          <a:prstGeom prst="roundRect">
            <a:avLst>
              <a:gd name="adj" fmla="val 6929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482" y="5018842"/>
            <a:ext cx="121920" cy="21114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65696" y="5276136"/>
            <a:ext cx="304954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Redundancia de Datos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5565696" y="578429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Pérdida de información y duplicación en múltiples archivos Excel desorganizados.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40133" y="5018842"/>
            <a:ext cx="4196358" cy="2111454"/>
          </a:xfrm>
          <a:prstGeom prst="roundRect">
            <a:avLst>
              <a:gd name="adj" fmla="val 6929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653" y="5018842"/>
            <a:ext cx="121920" cy="211145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988868" y="52761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Oportunidad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9988868" y="578429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Necesidad de una herramienta única, confiable y accesible para toda la comunidad.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325" y="907852"/>
            <a:ext cx="5582603" cy="685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Objetivos del Proyecto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17325" y="1906310"/>
            <a:ext cx="469821" cy="46982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87810" y="1935659"/>
            <a:ext cx="328851" cy="411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895981" y="1977985"/>
            <a:ext cx="2741057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Objetivo General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895981" y="2445782"/>
            <a:ext cx="7003494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Crear herramienta automatizada para convertir puntajes brutos en escalares y compuestos.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17325" y="3531632"/>
            <a:ext cx="469821" cy="46982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87810" y="3560981"/>
            <a:ext cx="328851" cy="411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895981" y="3603308"/>
            <a:ext cx="2741057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Reducir Tiempos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895981" y="4071104"/>
            <a:ext cx="7003494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Disminuir significativamente el tiempo de procesamiento de evaluaciones.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17325" y="5156954"/>
            <a:ext cx="469821" cy="46982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87810" y="5186303"/>
            <a:ext cx="328851" cy="411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6895981" y="5228630"/>
            <a:ext cx="2741057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Minimizar Errores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895981" y="5696426"/>
            <a:ext cx="7003494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Garantizar precisión del 100% en cálculos y conversiones de datos.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17325" y="6448187"/>
            <a:ext cx="469821" cy="46982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87810" y="6477536"/>
            <a:ext cx="328851" cy="411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6895981" y="6519863"/>
            <a:ext cx="3050858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Estandarizar Resultados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6895981" y="6987659"/>
            <a:ext cx="7003494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Uniformar exportación y presentación de informes profesionales.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0578"/>
            <a:ext cx="673536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Antecedentes y Contexto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08181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Situación Actual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80190" y="36806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de planillas Excel para conversiones y análisis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857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Navegación rígida y poca integración de datos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9089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Procesos manuales repetitivos y propensos a errores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081814"/>
            <a:ext cx="315218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Alternativas Existentes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342721" y="3680698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 especializado disponible pero con costos prohibitivos. Se busca solución propia, accesible y adaptada a necesidades institucionales.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405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3878" y="427315"/>
            <a:ext cx="4079557" cy="509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Propuesta General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543878" y="1170146"/>
            <a:ext cx="8056245" cy="1544241"/>
          </a:xfrm>
          <a:prstGeom prst="roundRect">
            <a:avLst>
              <a:gd name="adj" fmla="val 422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4" y="1333143"/>
            <a:ext cx="466130" cy="46613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985" y="1461254"/>
            <a:ext cx="209788" cy="20978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06874" y="1954649"/>
            <a:ext cx="2039779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Interfaz Amigable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706874" y="2302788"/>
            <a:ext cx="773025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Tkinter para experiencia intuitiva y accesible.</a:t>
            </a:r>
            <a:endParaRPr lang="en-US" sz="1200" dirty="0"/>
          </a:p>
        </p:txBody>
      </p:sp>
      <p:sp>
        <p:nvSpPr>
          <p:cNvPr id="9" name="Shape 4"/>
          <p:cNvSpPr/>
          <p:nvPr/>
        </p:nvSpPr>
        <p:spPr>
          <a:xfrm>
            <a:off x="543878" y="2869763"/>
            <a:ext cx="8056245" cy="1544241"/>
          </a:xfrm>
          <a:prstGeom prst="roundRect">
            <a:avLst>
              <a:gd name="adj" fmla="val 422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74" y="3032760"/>
            <a:ext cx="466130" cy="46613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985" y="3160871"/>
            <a:ext cx="209788" cy="20978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06874" y="3654266"/>
            <a:ext cx="2039779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Base de Datos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706874" y="4002405"/>
            <a:ext cx="773025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SQLite integrada para gestión centralizada de información.</a:t>
            </a:r>
            <a:endParaRPr lang="en-US" sz="1200" dirty="0"/>
          </a:p>
        </p:txBody>
      </p:sp>
      <p:sp>
        <p:nvSpPr>
          <p:cNvPr id="14" name="Shape 7"/>
          <p:cNvSpPr/>
          <p:nvPr/>
        </p:nvSpPr>
        <p:spPr>
          <a:xfrm>
            <a:off x="543878" y="4569381"/>
            <a:ext cx="8056245" cy="1544241"/>
          </a:xfrm>
          <a:prstGeom prst="roundRect">
            <a:avLst>
              <a:gd name="adj" fmla="val 422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874" y="4732377"/>
            <a:ext cx="466130" cy="466130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4985" y="4860488"/>
            <a:ext cx="209788" cy="20978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706874" y="5353883"/>
            <a:ext cx="2039779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Automatización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706874" y="5702022"/>
            <a:ext cx="773025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Cálculos completos mediante JSON y algoritmos precisos.</a:t>
            </a:r>
            <a:endParaRPr lang="en-US" sz="1200" dirty="0"/>
          </a:p>
        </p:txBody>
      </p:sp>
      <p:sp>
        <p:nvSpPr>
          <p:cNvPr id="19" name="Shape 10"/>
          <p:cNvSpPr/>
          <p:nvPr/>
        </p:nvSpPr>
        <p:spPr>
          <a:xfrm>
            <a:off x="543878" y="6268998"/>
            <a:ext cx="8056245" cy="1544241"/>
          </a:xfrm>
          <a:prstGeom prst="roundRect">
            <a:avLst>
              <a:gd name="adj" fmla="val 422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874" y="6431994"/>
            <a:ext cx="466130" cy="466130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4985" y="6560106"/>
            <a:ext cx="209788" cy="209788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706874" y="7053501"/>
            <a:ext cx="2039779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Visualización</a:t>
            </a:r>
            <a:endParaRPr lang="en-US" sz="1600" dirty="0"/>
          </a:p>
        </p:txBody>
      </p:sp>
      <p:sp>
        <p:nvSpPr>
          <p:cNvPr id="23" name="Text 12"/>
          <p:cNvSpPr/>
          <p:nvPr/>
        </p:nvSpPr>
        <p:spPr>
          <a:xfrm>
            <a:off x="706874" y="7401639"/>
            <a:ext cx="773025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Matplotlib e FPDF2 para informes profesionales automáticos.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4388"/>
            <a:ext cx="681216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Arquitectura del Sistema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898809"/>
            <a:ext cx="680442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87446" y="2125623"/>
            <a:ext cx="340471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Módulo 1: Carga de Datos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187446" y="2633782"/>
            <a:ext cx="66491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Ingreso de información de pacientes y pruebas psicométricas.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351" y="3813215"/>
            <a:ext cx="680442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7608" y="40400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Módulo 2: Conversión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527608" y="4548187"/>
            <a:ext cx="63090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Transformación automática de puntajes brutos a escalares y compuestos.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632" y="5727621"/>
            <a:ext cx="680442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67888" y="5954435"/>
            <a:ext cx="327231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Módulo 3: Visualización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867888" y="646259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Generación de gráficos, análisis e informes profesionales.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141" y="437674"/>
            <a:ext cx="4288393" cy="521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Tecnologías Utilizadas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556141" y="1276945"/>
            <a:ext cx="635675" cy="953453"/>
          </a:xfrm>
          <a:prstGeom prst="roundRect">
            <a:avLst>
              <a:gd name="adj" fmla="val 36002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54737" y="1604724"/>
            <a:ext cx="23836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350645" y="1435775"/>
            <a:ext cx="2085856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Python 3.x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56141" y="2389227"/>
            <a:ext cx="635675" cy="953453"/>
          </a:xfrm>
          <a:prstGeom prst="roundRect">
            <a:avLst>
              <a:gd name="adj" fmla="val 36002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54737" y="2717006"/>
            <a:ext cx="23836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350645" y="2548057"/>
            <a:ext cx="2085856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Tkinter + ttk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56141" y="3501509"/>
            <a:ext cx="635675" cy="953453"/>
          </a:xfrm>
          <a:prstGeom prst="roundRect">
            <a:avLst>
              <a:gd name="adj" fmla="val 36002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4737" y="3829288"/>
            <a:ext cx="23836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350645" y="3660338"/>
            <a:ext cx="2085856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SQLite3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924983" y="1219795"/>
            <a:ext cx="635675" cy="953453"/>
          </a:xfrm>
          <a:prstGeom prst="roundRect">
            <a:avLst>
              <a:gd name="adj" fmla="val 36002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4123638" y="1578336"/>
            <a:ext cx="23836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4844534" y="1400218"/>
            <a:ext cx="2085856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JSON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916585" y="2389226"/>
            <a:ext cx="635675" cy="953453"/>
          </a:xfrm>
          <a:prstGeom prst="roundRect">
            <a:avLst>
              <a:gd name="adj" fmla="val 36002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234422" y="2717006"/>
            <a:ext cx="23836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4844534" y="2548057"/>
            <a:ext cx="2085856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Matplotlib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957823" y="3501509"/>
            <a:ext cx="635675" cy="953453"/>
          </a:xfrm>
          <a:prstGeom prst="roundRect">
            <a:avLst>
              <a:gd name="adj" fmla="val 36002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4156480" y="3772138"/>
            <a:ext cx="23836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4844534" y="3695896"/>
            <a:ext cx="2085856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FPDF2</a:t>
            </a:r>
            <a:endParaRPr lang="en-US" sz="1600" dirty="0"/>
          </a:p>
        </p:txBody>
      </p:sp>
      <p:sp>
        <p:nvSpPr>
          <p:cNvPr id="30" name="Shape 10">
            <a:extLst>
              <a:ext uri="{FF2B5EF4-FFF2-40B4-BE49-F238E27FC236}">
                <a16:creationId xmlns:a16="http://schemas.microsoft.com/office/drawing/2014/main" id="{D22C025E-44CF-F0D8-44E3-AF9916764840}"/>
              </a:ext>
            </a:extLst>
          </p:cNvPr>
          <p:cNvSpPr/>
          <p:nvPr/>
        </p:nvSpPr>
        <p:spPr>
          <a:xfrm>
            <a:off x="7058325" y="1127997"/>
            <a:ext cx="635675" cy="953453"/>
          </a:xfrm>
          <a:prstGeom prst="roundRect">
            <a:avLst>
              <a:gd name="adj" fmla="val 36002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s-AR" dirty="0">
              <a:solidFill>
                <a:schemeClr val="bg1"/>
              </a:solidFill>
            </a:endParaRPr>
          </a:p>
          <a:p>
            <a:r>
              <a:rPr lang="es-AR" dirty="0">
                <a:solidFill>
                  <a:schemeClr val="bg1"/>
                </a:solidFill>
                <a:latin typeface="Petrona Bold"/>
              </a:rPr>
              <a:t>7</a:t>
            </a:r>
            <a:endParaRPr lang="en-US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31" name="Shape 10">
            <a:extLst>
              <a:ext uri="{FF2B5EF4-FFF2-40B4-BE49-F238E27FC236}">
                <a16:creationId xmlns:a16="http://schemas.microsoft.com/office/drawing/2014/main" id="{1C08AEA4-8ACA-D8CC-3AE2-D0C6E74529A3}"/>
              </a:ext>
            </a:extLst>
          </p:cNvPr>
          <p:cNvSpPr/>
          <p:nvPr/>
        </p:nvSpPr>
        <p:spPr>
          <a:xfrm>
            <a:off x="7112370" y="2389225"/>
            <a:ext cx="635675" cy="953453"/>
          </a:xfrm>
          <a:prstGeom prst="roundRect">
            <a:avLst>
              <a:gd name="adj" fmla="val 36002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s-AR" dirty="0"/>
          </a:p>
          <a:p>
            <a:r>
              <a:rPr lang="es-AR" dirty="0">
                <a:solidFill>
                  <a:schemeClr val="bg1"/>
                </a:solidFill>
                <a:latin typeface="Petrona Bold"/>
              </a:rPr>
              <a:t>8</a:t>
            </a:r>
            <a:endParaRPr lang="en-US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32" name="Shape 10">
            <a:extLst>
              <a:ext uri="{FF2B5EF4-FFF2-40B4-BE49-F238E27FC236}">
                <a16:creationId xmlns:a16="http://schemas.microsoft.com/office/drawing/2014/main" id="{7FC305F4-86DF-9F06-1B75-3A45E874EE06}"/>
              </a:ext>
            </a:extLst>
          </p:cNvPr>
          <p:cNvSpPr/>
          <p:nvPr/>
        </p:nvSpPr>
        <p:spPr>
          <a:xfrm>
            <a:off x="7112369" y="3501509"/>
            <a:ext cx="635675" cy="953453"/>
          </a:xfrm>
          <a:prstGeom prst="roundRect">
            <a:avLst>
              <a:gd name="adj" fmla="val 36002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s-AR" dirty="0"/>
          </a:p>
          <a:p>
            <a:r>
              <a:rPr lang="es-AR" dirty="0">
                <a:solidFill>
                  <a:schemeClr val="bg1"/>
                </a:solidFill>
                <a:latin typeface="Petrona Bold"/>
              </a:rPr>
              <a:t>9</a:t>
            </a:r>
            <a:endParaRPr lang="en-US" dirty="0">
              <a:solidFill>
                <a:schemeClr val="bg1"/>
              </a:solidFill>
              <a:latin typeface="Petrona Bold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12B25F5-C0E8-3720-E1E8-13D73F383215}"/>
              </a:ext>
            </a:extLst>
          </p:cNvPr>
          <p:cNvSpPr txBox="1"/>
          <p:nvPr/>
        </p:nvSpPr>
        <p:spPr>
          <a:xfrm>
            <a:off x="8125704" y="1412812"/>
            <a:ext cx="7603958" cy="397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n-US" sz="1800" b="1" dirty="0">
                <a:solidFill>
                  <a:schemeClr val="bg1"/>
                </a:solidFill>
                <a:effectLst/>
                <a:latin typeface="Petrona Bold"/>
                <a:ea typeface="MS Mincho" panose="02020609040205080304" pitchFamily="49" charset="-128"/>
                <a:cs typeface="Times New Roman" panose="02020603050405020304" pitchFamily="18" charset="0"/>
              </a:rPr>
              <a:t>Scikit-learn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987E0A2-BF2D-7551-E56E-A87430FD11AC}"/>
              </a:ext>
            </a:extLst>
          </p:cNvPr>
          <p:cNvSpPr txBox="1"/>
          <p:nvPr/>
        </p:nvSpPr>
        <p:spPr>
          <a:xfrm>
            <a:off x="8125704" y="2424981"/>
            <a:ext cx="7868652" cy="397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n-US" sz="1800" b="1" dirty="0">
                <a:solidFill>
                  <a:schemeClr val="bg1"/>
                </a:solidFill>
                <a:effectLst/>
                <a:latin typeface="Petrona Bold"/>
                <a:ea typeface="MS Mincho" panose="02020609040205080304" pitchFamily="49" charset="-128"/>
                <a:cs typeface="Times New Roman" panose="02020603050405020304" pitchFamily="18" charset="0"/>
              </a:rPr>
              <a:t>Gradient Boosting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4FE4871-3C3F-A3FB-4EDE-0DD5B0A37956}"/>
              </a:ext>
            </a:extLst>
          </p:cNvPr>
          <p:cNvSpPr txBox="1"/>
          <p:nvPr/>
        </p:nvSpPr>
        <p:spPr>
          <a:xfrm>
            <a:off x="8125704" y="3660338"/>
            <a:ext cx="7996988" cy="397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en-US" sz="1800" b="1" dirty="0">
                <a:solidFill>
                  <a:schemeClr val="bg1"/>
                </a:solidFill>
                <a:effectLst/>
                <a:latin typeface="Petrona Bold"/>
                <a:ea typeface="MS Mincho" panose="02020609040205080304" pitchFamily="49" charset="-128"/>
                <a:cs typeface="Times New Roman" panose="02020603050405020304" pitchFamily="18" charset="0"/>
              </a:rPr>
              <a:t>Random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442085"/>
            <a:ext cx="9507736" cy="53454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862548" y="1391007"/>
            <a:ext cx="29815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445</Words>
  <Application>Microsoft Office PowerPoint</Application>
  <PresentationFormat>Personalizado</PresentationFormat>
  <Paragraphs>109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Inter</vt:lpstr>
      <vt:lpstr>Petrona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karen anker nielsen</cp:lastModifiedBy>
  <cp:revision>2</cp:revision>
  <dcterms:created xsi:type="dcterms:W3CDTF">2025-11-11T19:25:52Z</dcterms:created>
  <dcterms:modified xsi:type="dcterms:W3CDTF">2025-11-13T22:38:36Z</dcterms:modified>
</cp:coreProperties>
</file>